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61" r:id="rId5"/>
    <p:sldId id="262" r:id="rId6"/>
    <p:sldId id="265" r:id="rId7"/>
    <p:sldId id="266" r:id="rId8"/>
  </p:sldIdLst>
  <p:sldSz cx="9144000" cy="5143500" type="screen16x9"/>
  <p:notesSz cx="6858000" cy="9144000"/>
  <p:embeddedFontLst>
    <p:embeddedFont>
      <p:font typeface="Caveat" pitchFamily="2" charset="0"/>
      <p:regular r:id="rId10"/>
      <p:bold r:id="rId11"/>
    </p:embeddedFont>
    <p:embeddedFont>
      <p:font typeface="Economica" panose="02000506040000020004" pitchFamily="2" charset="77"/>
      <p:regular r:id="rId12"/>
      <p:bold r:id="rId13"/>
      <p:italic r:id="rId14"/>
      <p:boldItalic r:id="rId15"/>
    </p:embeddedFont>
    <p:embeddedFont>
      <p:font typeface="Open Sans" panose="020B0606030504020204" pitchFamily="34" charset="0"/>
      <p:regular r:id="rId16"/>
      <p:bold r:id="rId17"/>
      <p:italic r:id="rId18"/>
      <p:boldItalic r:id="rId19"/>
    </p:embeddedFont>
    <p:embeddedFont>
      <p:font typeface="Oswald" pitchFamily="2"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94663"/>
  </p:normalViewPr>
  <p:slideViewPr>
    <p:cSldViewPr snapToGrid="0">
      <p:cViewPr varScale="1">
        <p:scale>
          <a:sx n="156" d="100"/>
          <a:sy n="156" d="100"/>
        </p:scale>
        <p:origin x="2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c6f80d1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c6f80d1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6f80d1f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6f80d1f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6304f3a61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6304f3a6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a654ae76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a654ae76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a654ae76e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a654ae76e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a654ae76e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a654ae76e4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6f80d1f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6f80d1f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1"/>
        <p:cNvGrpSpPr/>
        <p:nvPr/>
      </p:nvGrpSpPr>
      <p:grpSpPr>
        <a:xfrm>
          <a:off x="0" y="0"/>
          <a:ext cx="0" cy="0"/>
          <a:chOff x="0" y="0"/>
          <a:chExt cx="0" cy="0"/>
        </a:xfrm>
      </p:grpSpPr>
      <p:pic>
        <p:nvPicPr>
          <p:cNvPr id="62" name="Google Shape;62;p13"/>
          <p:cNvPicPr preferRelativeResize="0"/>
          <p:nvPr/>
        </p:nvPicPr>
        <p:blipFill>
          <a:blip r:embed="rId3">
            <a:alphaModFix amt="6000"/>
          </a:blip>
          <a:stretch>
            <a:fillRect/>
          </a:stretch>
        </p:blipFill>
        <p:spPr>
          <a:xfrm>
            <a:off x="0" y="0"/>
            <a:ext cx="9144000" cy="5143500"/>
          </a:xfrm>
          <a:prstGeom prst="rect">
            <a:avLst/>
          </a:prstGeom>
          <a:noFill/>
          <a:ln>
            <a:noFill/>
          </a:ln>
        </p:spPr>
      </p:pic>
      <p:sp>
        <p:nvSpPr>
          <p:cNvPr id="63" name="Google Shape;63;p13"/>
          <p:cNvSpPr txBox="1">
            <a:spLocks noGrp="1"/>
          </p:cNvSpPr>
          <p:nvPr>
            <p:ph type="ctrTitle"/>
          </p:nvPr>
        </p:nvSpPr>
        <p:spPr>
          <a:xfrm>
            <a:off x="2371725" y="1925625"/>
            <a:ext cx="6331500" cy="154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Jiaji Sun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67"/>
        <p:cNvGrpSpPr/>
        <p:nvPr/>
      </p:nvGrpSpPr>
      <p:grpSpPr>
        <a:xfrm>
          <a:off x="0" y="0"/>
          <a:ext cx="0" cy="0"/>
          <a:chOff x="0" y="0"/>
          <a:chExt cx="0" cy="0"/>
        </a:xfrm>
      </p:grpSpPr>
      <p:pic>
        <p:nvPicPr>
          <p:cNvPr id="68" name="Google Shape;68;p14"/>
          <p:cNvPicPr preferRelativeResize="0"/>
          <p:nvPr/>
        </p:nvPicPr>
        <p:blipFill>
          <a:blip r:embed="rId3">
            <a:alphaModFix amt="20000"/>
          </a:blip>
          <a:stretch>
            <a:fillRect/>
          </a:stretch>
        </p:blipFill>
        <p:spPr>
          <a:xfrm>
            <a:off x="0" y="0"/>
            <a:ext cx="9144000" cy="5143500"/>
          </a:xfrm>
          <a:prstGeom prst="rect">
            <a:avLst/>
          </a:prstGeom>
          <a:noFill/>
          <a:ln>
            <a:noFill/>
          </a:ln>
        </p:spPr>
      </p:pic>
      <p:sp>
        <p:nvSpPr>
          <p:cNvPr id="69" name="Google Shape;69;p14"/>
          <p:cNvSpPr txBox="1">
            <a:spLocks noGrp="1"/>
          </p:cNvSpPr>
          <p:nvPr>
            <p:ph type="title"/>
          </p:nvPr>
        </p:nvSpPr>
        <p:spPr>
          <a:xfrm>
            <a:off x="768900" y="-73884"/>
            <a:ext cx="29688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000000"/>
                </a:solidFill>
                <a:latin typeface="Caveat"/>
                <a:ea typeface="Caveat"/>
                <a:cs typeface="Caveat"/>
                <a:sym typeface="Caveat"/>
              </a:rPr>
              <a:t>S</a:t>
            </a:r>
            <a:r>
              <a:rPr lang="en" b="1">
                <a:solidFill>
                  <a:srgbClr val="000000"/>
                </a:solidFill>
                <a:latin typeface="Oswald"/>
                <a:ea typeface="Oswald"/>
                <a:cs typeface="Oswald"/>
                <a:sym typeface="Oswald"/>
              </a:rPr>
              <a:t>♮</a:t>
            </a:r>
            <a:r>
              <a:rPr lang="en" b="1">
                <a:solidFill>
                  <a:srgbClr val="000000"/>
                </a:solidFill>
                <a:latin typeface="Caveat"/>
                <a:ea typeface="Caveat"/>
                <a:cs typeface="Caveat"/>
                <a:sym typeface="Caveat"/>
              </a:rPr>
              <a:t>und </a:t>
            </a:r>
            <a:r>
              <a:rPr lang="en" b="1">
                <a:solidFill>
                  <a:srgbClr val="000000"/>
                </a:solidFill>
                <a:latin typeface="Oswald"/>
                <a:ea typeface="Oswald"/>
                <a:cs typeface="Oswald"/>
                <a:sym typeface="Oswald"/>
              </a:rPr>
              <a:t>⏯</a:t>
            </a:r>
            <a:r>
              <a:rPr lang="en" b="1">
                <a:solidFill>
                  <a:srgbClr val="000000"/>
                </a:solidFill>
                <a:latin typeface="Caveat"/>
                <a:ea typeface="Caveat"/>
                <a:cs typeface="Caveat"/>
                <a:sym typeface="Caveat"/>
              </a:rPr>
              <a:t>stacked</a:t>
            </a:r>
            <a:endParaRPr b="1">
              <a:solidFill>
                <a:srgbClr val="000000"/>
              </a:solidFill>
              <a:latin typeface="Caveat"/>
              <a:ea typeface="Caveat"/>
              <a:cs typeface="Caveat"/>
              <a:sym typeface="Caveat"/>
            </a:endParaRPr>
          </a:p>
        </p:txBody>
      </p:sp>
      <p:sp>
        <p:nvSpPr>
          <p:cNvPr id="70" name="Google Shape;70;p14"/>
          <p:cNvSpPr txBox="1"/>
          <p:nvPr/>
        </p:nvSpPr>
        <p:spPr>
          <a:xfrm>
            <a:off x="320200" y="1137000"/>
            <a:ext cx="3497100" cy="3273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The project was inspired by the lack of good music sharing and recommendation services as well as lack of social capabilities on existing music platforms.</a:t>
            </a:r>
            <a:endParaRPr sz="13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Soundstacked aims to create a full-featured social media platform for music sharing and discovery.</a:t>
            </a:r>
            <a:endParaRPr sz="13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It evolved from a prototype built for a class project.</a:t>
            </a:r>
            <a:endParaRPr sz="13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Soundstacked creates value for streaming service providers as they receive streams through the application. </a:t>
            </a:r>
            <a:endParaRPr sz="13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Users gain social interaction in their music discovery process.</a:t>
            </a:r>
            <a:endParaRPr sz="1300">
              <a:latin typeface="Times New Roman"/>
              <a:ea typeface="Times New Roman"/>
              <a:cs typeface="Times New Roman"/>
              <a:sym typeface="Times New Roman"/>
            </a:endParaRPr>
          </a:p>
          <a:p>
            <a:pPr marL="457200" lvl="0" indent="-311150" algn="l" rtl="0">
              <a:lnSpc>
                <a:spcPct val="115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Our target audience is music streaming service subscribers who are also active on social networks.</a:t>
            </a:r>
            <a:endParaRPr sz="1300">
              <a:latin typeface="Times New Roman"/>
              <a:ea typeface="Times New Roman"/>
              <a:cs typeface="Times New Roman"/>
              <a:sym typeface="Times New Roman"/>
            </a:endParaRPr>
          </a:p>
        </p:txBody>
      </p:sp>
      <p:sp>
        <p:nvSpPr>
          <p:cNvPr id="71" name="Google Shape;71;p14"/>
          <p:cNvSpPr txBox="1"/>
          <p:nvPr/>
        </p:nvSpPr>
        <p:spPr>
          <a:xfrm>
            <a:off x="3099650" y="545375"/>
            <a:ext cx="7395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latin typeface="Times New Roman"/>
                <a:ea typeface="Times New Roman"/>
                <a:cs typeface="Times New Roman"/>
                <a:sym typeface="Times New Roman"/>
              </a:rPr>
              <a:t>Sep. 2018</a:t>
            </a:r>
            <a:endParaRPr sz="700" b="1">
              <a:latin typeface="Times New Roman"/>
              <a:ea typeface="Times New Roman"/>
              <a:cs typeface="Times New Roman"/>
              <a:sym typeface="Times New Roman"/>
            </a:endParaRPr>
          </a:p>
          <a:p>
            <a:pPr marL="114300" lvl="0" indent="-101600" algn="l" rtl="0">
              <a:spcBef>
                <a:spcPts val="0"/>
              </a:spcBef>
              <a:spcAft>
                <a:spcPts val="0"/>
              </a:spcAft>
              <a:buSzPts val="700"/>
              <a:buFont typeface="Times New Roman"/>
              <a:buChar char="-"/>
            </a:pPr>
            <a:r>
              <a:rPr lang="en" sz="700" b="1">
                <a:latin typeface="Times New Roman"/>
                <a:ea typeface="Times New Roman"/>
                <a:cs typeface="Times New Roman"/>
                <a:sym typeface="Times New Roman"/>
              </a:rPr>
              <a:t>Jun. 2019</a:t>
            </a:r>
            <a:endParaRPr sz="700" b="1">
              <a:latin typeface="Times New Roman"/>
              <a:ea typeface="Times New Roman"/>
              <a:cs typeface="Times New Roman"/>
              <a:sym typeface="Times New Roman"/>
            </a:endParaRPr>
          </a:p>
        </p:txBody>
      </p:sp>
      <p:sp>
        <p:nvSpPr>
          <p:cNvPr id="72" name="Google Shape;72;p14"/>
          <p:cNvSpPr txBox="1"/>
          <p:nvPr/>
        </p:nvSpPr>
        <p:spPr>
          <a:xfrm>
            <a:off x="692700" y="549300"/>
            <a:ext cx="1802400" cy="5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Group Member: </a:t>
            </a:r>
            <a:endParaRPr>
              <a:latin typeface="Times New Roman"/>
              <a:ea typeface="Times New Roman"/>
              <a:cs typeface="Times New Roman"/>
              <a:sym typeface="Times New Roman"/>
            </a:endParaRPr>
          </a:p>
          <a:p>
            <a:pPr marL="0" lvl="0" indent="0" algn="l" rtl="0">
              <a:spcBef>
                <a:spcPts val="0"/>
              </a:spcBef>
              <a:spcAft>
                <a:spcPts val="0"/>
              </a:spcAft>
              <a:buNone/>
            </a:pPr>
            <a:r>
              <a:rPr lang="en" sz="1000">
                <a:latin typeface="Times New Roman"/>
                <a:ea typeface="Times New Roman"/>
                <a:cs typeface="Times New Roman"/>
                <a:sym typeface="Times New Roman"/>
              </a:rPr>
              <a:t>Qibang Liu, Kyle Andrews </a:t>
            </a:r>
            <a:endParaRPr sz="1000">
              <a:latin typeface="Times New Roman"/>
              <a:ea typeface="Times New Roman"/>
              <a:cs typeface="Times New Roman"/>
              <a:sym typeface="Times New Roman"/>
            </a:endParaRPr>
          </a:p>
          <a:p>
            <a:pPr marL="0" lvl="0" indent="0" algn="l" rtl="0">
              <a:spcBef>
                <a:spcPts val="0"/>
              </a:spcBef>
              <a:spcAft>
                <a:spcPts val="0"/>
              </a:spcAft>
              <a:buNone/>
            </a:pPr>
            <a:r>
              <a:rPr lang="en" sz="1000">
                <a:latin typeface="Times New Roman"/>
                <a:ea typeface="Times New Roman"/>
                <a:cs typeface="Times New Roman"/>
                <a:sym typeface="Times New Roman"/>
              </a:rPr>
              <a:t>Jiaji Sun, Jonathan Harvey</a:t>
            </a:r>
            <a:endParaRPr sz="1000">
              <a:latin typeface="Times New Roman"/>
              <a:ea typeface="Times New Roman"/>
              <a:cs typeface="Times New Roman"/>
              <a:sym typeface="Times New Roman"/>
            </a:endParaRPr>
          </a:p>
        </p:txBody>
      </p:sp>
      <p:grpSp>
        <p:nvGrpSpPr>
          <p:cNvPr id="73" name="Google Shape;73;p14"/>
          <p:cNvGrpSpPr/>
          <p:nvPr/>
        </p:nvGrpSpPr>
        <p:grpSpPr>
          <a:xfrm>
            <a:off x="5124752" y="103150"/>
            <a:ext cx="4787885" cy="4665661"/>
            <a:chOff x="5018500" y="325988"/>
            <a:chExt cx="4728775" cy="4518800"/>
          </a:xfrm>
        </p:grpSpPr>
        <p:pic>
          <p:nvPicPr>
            <p:cNvPr id="74" name="Google Shape;74;p14"/>
            <p:cNvPicPr preferRelativeResize="0"/>
            <p:nvPr/>
          </p:nvPicPr>
          <p:blipFill>
            <a:blip r:embed="rId4">
              <a:alphaModFix/>
            </a:blip>
            <a:stretch>
              <a:fillRect/>
            </a:stretch>
          </p:blipFill>
          <p:spPr>
            <a:xfrm>
              <a:off x="6571775" y="860400"/>
              <a:ext cx="2167129" cy="3703321"/>
            </a:xfrm>
            <a:prstGeom prst="rect">
              <a:avLst/>
            </a:prstGeom>
            <a:noFill/>
            <a:ln>
              <a:noFill/>
            </a:ln>
          </p:spPr>
        </p:pic>
        <p:pic>
          <p:nvPicPr>
            <p:cNvPr id="75" name="Google Shape;75;p14"/>
            <p:cNvPicPr preferRelativeResize="0"/>
            <p:nvPr/>
          </p:nvPicPr>
          <p:blipFill>
            <a:blip r:embed="rId5">
              <a:alphaModFix/>
            </a:blip>
            <a:stretch>
              <a:fillRect/>
            </a:stretch>
          </p:blipFill>
          <p:spPr>
            <a:xfrm>
              <a:off x="5018500" y="325988"/>
              <a:ext cx="4728775" cy="4518800"/>
            </a:xfrm>
            <a:prstGeom prst="rect">
              <a:avLst/>
            </a:prstGeom>
            <a:noFill/>
            <a:ln>
              <a:noFill/>
            </a:ln>
          </p:spPr>
        </p:pic>
      </p:grpSp>
      <p:grpSp>
        <p:nvGrpSpPr>
          <p:cNvPr id="76" name="Google Shape;76;p14"/>
          <p:cNvGrpSpPr/>
          <p:nvPr/>
        </p:nvGrpSpPr>
        <p:grpSpPr>
          <a:xfrm>
            <a:off x="2611458" y="106148"/>
            <a:ext cx="4862126" cy="4656172"/>
            <a:chOff x="2542000" y="348400"/>
            <a:chExt cx="4728775" cy="4518800"/>
          </a:xfrm>
        </p:grpSpPr>
        <p:pic>
          <p:nvPicPr>
            <p:cNvPr id="77" name="Google Shape;77;p14"/>
            <p:cNvPicPr preferRelativeResize="0"/>
            <p:nvPr/>
          </p:nvPicPr>
          <p:blipFill>
            <a:blip r:embed="rId6">
              <a:alphaModFix/>
            </a:blip>
            <a:stretch>
              <a:fillRect/>
            </a:stretch>
          </p:blipFill>
          <p:spPr>
            <a:xfrm>
              <a:off x="4076083" y="893645"/>
              <a:ext cx="2171012" cy="3701119"/>
            </a:xfrm>
            <a:prstGeom prst="rect">
              <a:avLst/>
            </a:prstGeom>
            <a:noFill/>
            <a:ln>
              <a:noFill/>
            </a:ln>
          </p:spPr>
        </p:pic>
        <p:pic>
          <p:nvPicPr>
            <p:cNvPr id="78" name="Google Shape;78;p14"/>
            <p:cNvPicPr preferRelativeResize="0"/>
            <p:nvPr/>
          </p:nvPicPr>
          <p:blipFill>
            <a:blip r:embed="rId5">
              <a:alphaModFix/>
            </a:blip>
            <a:stretch>
              <a:fillRect/>
            </a:stretch>
          </p:blipFill>
          <p:spPr>
            <a:xfrm>
              <a:off x="2542000" y="348400"/>
              <a:ext cx="4728775" cy="4518800"/>
            </a:xfrm>
            <a:prstGeom prst="rect">
              <a:avLst/>
            </a:prstGeom>
            <a:noFill/>
            <a:ln>
              <a:noFill/>
            </a:ln>
          </p:spPr>
        </p:pic>
      </p:grpSp>
      <p:sp>
        <p:nvSpPr>
          <p:cNvPr id="79" name="Google Shape;79;p14"/>
          <p:cNvSpPr txBox="1"/>
          <p:nvPr/>
        </p:nvSpPr>
        <p:spPr>
          <a:xfrm>
            <a:off x="4529600" y="4673100"/>
            <a:ext cx="4589700" cy="32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 ⠽⠕⠥ ⠋⠕⠗ ⠗⠑⠁⠙⠊⠝⠛ ⠍⠽ ⠏⠕⠗⠞⠋⠕⠇⠊⠕.</a:t>
            </a:r>
            <a:endParaRPr>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
        <p:cNvGrpSpPr/>
        <p:nvPr/>
      </p:nvGrpSpPr>
      <p:grpSpPr>
        <a:xfrm>
          <a:off x="0" y="0"/>
          <a:ext cx="0" cy="0"/>
          <a:chOff x="0" y="0"/>
          <a:chExt cx="0" cy="0"/>
        </a:xfrm>
      </p:grpSpPr>
      <p:pic>
        <p:nvPicPr>
          <p:cNvPr id="84" name="Google Shape;84;p15"/>
          <p:cNvPicPr preferRelativeResize="0"/>
          <p:nvPr/>
        </p:nvPicPr>
        <p:blipFill>
          <a:blip r:embed="rId3">
            <a:alphaModFix amt="14000"/>
          </a:blip>
          <a:stretch>
            <a:fillRect/>
          </a:stretch>
        </p:blipFill>
        <p:spPr>
          <a:xfrm>
            <a:off x="0" y="0"/>
            <a:ext cx="9144000" cy="5143500"/>
          </a:xfrm>
          <a:prstGeom prst="rect">
            <a:avLst/>
          </a:prstGeom>
          <a:noFill/>
          <a:ln>
            <a:noFill/>
          </a:ln>
        </p:spPr>
      </p:pic>
      <p:grpSp>
        <p:nvGrpSpPr>
          <p:cNvPr id="85" name="Google Shape;85;p15"/>
          <p:cNvGrpSpPr/>
          <p:nvPr/>
        </p:nvGrpSpPr>
        <p:grpSpPr>
          <a:xfrm>
            <a:off x="-1247734" y="207579"/>
            <a:ext cx="4760391" cy="4601441"/>
            <a:chOff x="3483309" y="916325"/>
            <a:chExt cx="3763750" cy="3808825"/>
          </a:xfrm>
        </p:grpSpPr>
        <p:pic>
          <p:nvPicPr>
            <p:cNvPr id="86" name="Google Shape;86;p15"/>
            <p:cNvPicPr preferRelativeResize="0"/>
            <p:nvPr/>
          </p:nvPicPr>
          <p:blipFill>
            <a:blip r:embed="rId4">
              <a:alphaModFix/>
            </a:blip>
            <a:stretch>
              <a:fillRect/>
            </a:stretch>
          </p:blipFill>
          <p:spPr>
            <a:xfrm>
              <a:off x="4721125" y="1370350"/>
              <a:ext cx="1706725" cy="3003500"/>
            </a:xfrm>
            <a:prstGeom prst="rect">
              <a:avLst/>
            </a:prstGeom>
            <a:noFill/>
            <a:ln>
              <a:noFill/>
            </a:ln>
          </p:spPr>
        </p:pic>
        <p:pic>
          <p:nvPicPr>
            <p:cNvPr id="87" name="Google Shape;87;p15"/>
            <p:cNvPicPr preferRelativeResize="0"/>
            <p:nvPr/>
          </p:nvPicPr>
          <p:blipFill>
            <a:blip r:embed="rId5">
              <a:alphaModFix/>
            </a:blip>
            <a:stretch>
              <a:fillRect/>
            </a:stretch>
          </p:blipFill>
          <p:spPr>
            <a:xfrm>
              <a:off x="3483309" y="916325"/>
              <a:ext cx="3763750" cy="3808825"/>
            </a:xfrm>
            <a:prstGeom prst="rect">
              <a:avLst/>
            </a:prstGeom>
            <a:noFill/>
            <a:ln>
              <a:noFill/>
            </a:ln>
          </p:spPr>
        </p:pic>
      </p:grpSp>
      <p:grpSp>
        <p:nvGrpSpPr>
          <p:cNvPr id="88" name="Google Shape;88;p15"/>
          <p:cNvGrpSpPr/>
          <p:nvPr/>
        </p:nvGrpSpPr>
        <p:grpSpPr>
          <a:xfrm>
            <a:off x="5216345" y="199325"/>
            <a:ext cx="4537730" cy="4595575"/>
            <a:chOff x="5216345" y="199325"/>
            <a:chExt cx="4537730" cy="4595575"/>
          </a:xfrm>
        </p:grpSpPr>
        <p:pic>
          <p:nvPicPr>
            <p:cNvPr id="89" name="Google Shape;89;p15"/>
            <p:cNvPicPr preferRelativeResize="0"/>
            <p:nvPr/>
          </p:nvPicPr>
          <p:blipFill>
            <a:blip r:embed="rId6">
              <a:alphaModFix/>
            </a:blip>
            <a:stretch>
              <a:fillRect/>
            </a:stretch>
          </p:blipFill>
          <p:spPr>
            <a:xfrm>
              <a:off x="6622301" y="684178"/>
              <a:ext cx="2128751" cy="3699604"/>
            </a:xfrm>
            <a:prstGeom prst="rect">
              <a:avLst/>
            </a:prstGeom>
            <a:noFill/>
            <a:ln>
              <a:noFill/>
            </a:ln>
          </p:spPr>
        </p:pic>
        <p:pic>
          <p:nvPicPr>
            <p:cNvPr id="90" name="Google Shape;90;p15"/>
            <p:cNvPicPr preferRelativeResize="0"/>
            <p:nvPr/>
          </p:nvPicPr>
          <p:blipFill>
            <a:blip r:embed="rId5">
              <a:alphaModFix/>
            </a:blip>
            <a:stretch>
              <a:fillRect/>
            </a:stretch>
          </p:blipFill>
          <p:spPr>
            <a:xfrm>
              <a:off x="5216345" y="199325"/>
              <a:ext cx="4537730" cy="4595575"/>
            </a:xfrm>
            <a:prstGeom prst="rect">
              <a:avLst/>
            </a:prstGeom>
            <a:noFill/>
            <a:ln>
              <a:noFill/>
            </a:ln>
          </p:spPr>
        </p:pic>
      </p:grpSp>
      <p:sp>
        <p:nvSpPr>
          <p:cNvPr id="91" name="Google Shape;91;p15"/>
          <p:cNvSpPr txBox="1">
            <a:spLocks noGrp="1"/>
          </p:cNvSpPr>
          <p:nvPr>
            <p:ph type="title"/>
          </p:nvPr>
        </p:nvSpPr>
        <p:spPr>
          <a:xfrm>
            <a:off x="3080418" y="-29275"/>
            <a:ext cx="2964600" cy="78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rPr>
              <a:t>WHAT</a:t>
            </a:r>
            <a:endParaRPr>
              <a:solidFill>
                <a:srgbClr val="000000"/>
              </a:solidFill>
            </a:endParaRPr>
          </a:p>
        </p:txBody>
      </p:sp>
      <p:sp>
        <p:nvSpPr>
          <p:cNvPr id="92" name="Google Shape;92;p15"/>
          <p:cNvSpPr txBox="1"/>
          <p:nvPr/>
        </p:nvSpPr>
        <p:spPr>
          <a:xfrm>
            <a:off x="2597700" y="684400"/>
            <a:ext cx="3781800" cy="3383700"/>
          </a:xfrm>
          <a:prstGeom prst="rect">
            <a:avLst/>
          </a:prstGeom>
          <a:noFill/>
          <a:ln>
            <a:noFill/>
          </a:ln>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Soundstacked is a free to use mobile application that links to your existing Spotify account. It will be available for both iOS and Android and was built using React Native.</a:t>
            </a:r>
            <a:endParaRPr sz="130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The fundamental concept of the application is to bring a social aspect to the music discovery process and to create a platform where users can integrate their existing music streaming service, allowing them to play all of the new music that they discover. </a:t>
            </a:r>
            <a:endParaRPr sz="1300">
              <a:latin typeface="Times New Roman"/>
              <a:ea typeface="Times New Roman"/>
              <a:cs typeface="Times New Roman"/>
              <a:sym typeface="Times New Roman"/>
            </a:endParaRPr>
          </a:p>
          <a:p>
            <a:pPr marL="457200" lvl="0" indent="-311150" algn="l" rtl="0">
              <a:lnSpc>
                <a:spcPct val="150000"/>
              </a:lnSpc>
              <a:spcBef>
                <a:spcPts val="0"/>
              </a:spcBef>
              <a:spcAft>
                <a:spcPts val="0"/>
              </a:spcAft>
              <a:buSzPts val="1300"/>
              <a:buFont typeface="Times New Roman"/>
              <a:buChar char="●"/>
            </a:pPr>
            <a:r>
              <a:rPr lang="en" sz="1300">
                <a:latin typeface="Times New Roman"/>
                <a:ea typeface="Times New Roman"/>
                <a:cs typeface="Times New Roman"/>
                <a:sym typeface="Times New Roman"/>
              </a:rPr>
              <a:t>This project is meant to be a minimum viable product prototype that will act as the basis for more iterations and feature development at a later time.</a:t>
            </a:r>
            <a:endParaRPr sz="1300">
              <a:latin typeface="Times New Roman"/>
              <a:ea typeface="Times New Roman"/>
              <a:cs typeface="Times New Roman"/>
              <a:sym typeface="Times New Roman"/>
            </a:endParaRPr>
          </a:p>
        </p:txBody>
      </p:sp>
      <p:sp>
        <p:nvSpPr>
          <p:cNvPr id="93" name="Google Shape;93;p15"/>
          <p:cNvSpPr txBox="1"/>
          <p:nvPr/>
        </p:nvSpPr>
        <p:spPr>
          <a:xfrm>
            <a:off x="4578050" y="4692975"/>
            <a:ext cx="4627200" cy="3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 ⠽⠕⠥ ⠋⠕⠗ ⠗⠑⠁⠙⠊⠝⠛ ⠍⠽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285700" y="-54000"/>
            <a:ext cx="41973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a:solidFill>
                  <a:srgbClr val="000000"/>
                </a:solidFill>
                <a:latin typeface="Oswald"/>
                <a:ea typeface="Oswald"/>
                <a:cs typeface="Oswald"/>
                <a:sym typeface="Oswald"/>
              </a:rPr>
              <a:t>Health Insurance Website</a:t>
            </a:r>
            <a:endParaRPr sz="2800" b="1">
              <a:solidFill>
                <a:srgbClr val="000000"/>
              </a:solidFill>
              <a:latin typeface="Oswald"/>
              <a:ea typeface="Oswald"/>
              <a:cs typeface="Oswald"/>
              <a:sym typeface="Oswald"/>
            </a:endParaRPr>
          </a:p>
        </p:txBody>
      </p:sp>
      <p:sp>
        <p:nvSpPr>
          <p:cNvPr id="122" name="Google Shape;122;p18"/>
          <p:cNvSpPr txBox="1"/>
          <p:nvPr/>
        </p:nvSpPr>
        <p:spPr>
          <a:xfrm>
            <a:off x="320200" y="1137000"/>
            <a:ext cx="3497100" cy="3523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300">
                <a:latin typeface="Times New Roman"/>
                <a:ea typeface="Times New Roman"/>
                <a:cs typeface="Times New Roman"/>
                <a:sym typeface="Times New Roman"/>
              </a:rPr>
              <a:t>People who suffer from ADHD have a much harder time keeping focus than others. They are very easily distracted, and can forget what they were doing when they become distracted sometimes. Many websites are not designed very well, and most of the important links are hidden under various submenus. A confusing or disorganized website would be much harder for a person with ADHD to navigate without getting lost or distracted, and a health insurance website is a perfect example. Many websites redirect you through a number of pages advertising the company while you are trying to sign up as well. </a:t>
            </a:r>
            <a:endParaRPr sz="1300">
              <a:latin typeface="Times New Roman"/>
              <a:ea typeface="Times New Roman"/>
              <a:cs typeface="Times New Roman"/>
              <a:sym typeface="Times New Roman"/>
            </a:endParaRPr>
          </a:p>
        </p:txBody>
      </p:sp>
      <p:sp>
        <p:nvSpPr>
          <p:cNvPr id="123" name="Google Shape;123;p18"/>
          <p:cNvSpPr txBox="1"/>
          <p:nvPr/>
        </p:nvSpPr>
        <p:spPr>
          <a:xfrm>
            <a:off x="3130625" y="478775"/>
            <a:ext cx="7395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b="1">
                <a:latin typeface="Times New Roman"/>
                <a:ea typeface="Times New Roman"/>
                <a:cs typeface="Times New Roman"/>
                <a:sym typeface="Times New Roman"/>
              </a:rPr>
              <a:t>Sep. 2018</a:t>
            </a:r>
            <a:endParaRPr sz="700" b="1">
              <a:latin typeface="Times New Roman"/>
              <a:ea typeface="Times New Roman"/>
              <a:cs typeface="Times New Roman"/>
              <a:sym typeface="Times New Roman"/>
            </a:endParaRPr>
          </a:p>
          <a:p>
            <a:pPr marL="114300" lvl="0" indent="-101600" algn="l" rtl="0">
              <a:spcBef>
                <a:spcPts val="0"/>
              </a:spcBef>
              <a:spcAft>
                <a:spcPts val="0"/>
              </a:spcAft>
              <a:buSzPts val="700"/>
              <a:buFont typeface="Times New Roman"/>
              <a:buChar char="-"/>
            </a:pPr>
            <a:r>
              <a:rPr lang="en" sz="700" b="1">
                <a:latin typeface="Times New Roman"/>
                <a:ea typeface="Times New Roman"/>
                <a:cs typeface="Times New Roman"/>
                <a:sym typeface="Times New Roman"/>
              </a:rPr>
              <a:t>Dec. 2018</a:t>
            </a:r>
            <a:endParaRPr sz="700" b="1">
              <a:latin typeface="Times New Roman"/>
              <a:ea typeface="Times New Roman"/>
              <a:cs typeface="Times New Roman"/>
              <a:sym typeface="Times New Roman"/>
            </a:endParaRPr>
          </a:p>
        </p:txBody>
      </p:sp>
      <p:sp>
        <p:nvSpPr>
          <p:cNvPr id="124" name="Google Shape;124;p18"/>
          <p:cNvSpPr txBox="1"/>
          <p:nvPr/>
        </p:nvSpPr>
        <p:spPr>
          <a:xfrm>
            <a:off x="616500" y="549300"/>
            <a:ext cx="1901100" cy="75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Times New Roman"/>
                <a:ea typeface="Times New Roman"/>
                <a:cs typeface="Times New Roman"/>
                <a:sym typeface="Times New Roman"/>
              </a:rPr>
              <a:t>Group Member: </a:t>
            </a:r>
            <a:endParaRPr>
              <a:latin typeface="Times New Roman"/>
              <a:ea typeface="Times New Roman"/>
              <a:cs typeface="Times New Roman"/>
              <a:sym typeface="Times New Roman"/>
            </a:endParaRPr>
          </a:p>
          <a:p>
            <a:pPr marL="0" lvl="0" indent="0" algn="l" rtl="0">
              <a:spcBef>
                <a:spcPts val="0"/>
              </a:spcBef>
              <a:spcAft>
                <a:spcPts val="0"/>
              </a:spcAft>
              <a:buNone/>
            </a:pPr>
            <a:r>
              <a:rPr lang="en" sz="1000">
                <a:latin typeface="Times New Roman"/>
                <a:ea typeface="Times New Roman"/>
                <a:cs typeface="Times New Roman"/>
                <a:sym typeface="Times New Roman"/>
              </a:rPr>
              <a:t>Katherine Jeffrey, Jiaji Sun, Dominic Wasko, Adam Puckette</a:t>
            </a:r>
            <a:endParaRPr sz="1000">
              <a:latin typeface="Times New Roman"/>
              <a:ea typeface="Times New Roman"/>
              <a:cs typeface="Times New Roman"/>
              <a:sym typeface="Times New Roman"/>
            </a:endParaRPr>
          </a:p>
        </p:txBody>
      </p:sp>
      <p:pic>
        <p:nvPicPr>
          <p:cNvPr id="125" name="Google Shape;125;p18"/>
          <p:cNvPicPr preferRelativeResize="0"/>
          <p:nvPr/>
        </p:nvPicPr>
        <p:blipFill>
          <a:blip r:embed="rId3">
            <a:alphaModFix/>
          </a:blip>
          <a:stretch>
            <a:fillRect/>
          </a:stretch>
        </p:blipFill>
        <p:spPr>
          <a:xfrm>
            <a:off x="4406950" y="2479819"/>
            <a:ext cx="3559950" cy="2544456"/>
          </a:xfrm>
          <a:prstGeom prst="rect">
            <a:avLst/>
          </a:prstGeom>
          <a:noFill/>
          <a:ln>
            <a:noFill/>
          </a:ln>
        </p:spPr>
      </p:pic>
      <p:pic>
        <p:nvPicPr>
          <p:cNvPr id="126" name="Google Shape;126;p18"/>
          <p:cNvPicPr preferRelativeResize="0"/>
          <p:nvPr/>
        </p:nvPicPr>
        <p:blipFill>
          <a:blip r:embed="rId4">
            <a:alphaModFix/>
          </a:blip>
          <a:stretch>
            <a:fillRect/>
          </a:stretch>
        </p:blipFill>
        <p:spPr>
          <a:xfrm>
            <a:off x="4483150" y="76200"/>
            <a:ext cx="3371859" cy="2420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464100" y="36700"/>
            <a:ext cx="35820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WHAT</a:t>
            </a:r>
            <a:endParaRPr>
              <a:solidFill>
                <a:srgbClr val="000000"/>
              </a:solidFill>
              <a:latin typeface="Arial"/>
              <a:ea typeface="Arial"/>
              <a:cs typeface="Arial"/>
              <a:sym typeface="Arial"/>
            </a:endParaRPr>
          </a:p>
        </p:txBody>
      </p:sp>
      <p:sp>
        <p:nvSpPr>
          <p:cNvPr id="132" name="Google Shape;132;p19"/>
          <p:cNvSpPr txBox="1"/>
          <p:nvPr/>
        </p:nvSpPr>
        <p:spPr>
          <a:xfrm>
            <a:off x="464100" y="532000"/>
            <a:ext cx="3582000" cy="2335500"/>
          </a:xfrm>
          <a:prstGeom prst="rect">
            <a:avLst/>
          </a:prstGeom>
          <a:noFill/>
          <a:ln>
            <a:noFill/>
          </a:ln>
        </p:spPr>
        <p:txBody>
          <a:bodyPr spcFirstLastPara="1" wrap="square" lIns="91425" tIns="91425" rIns="91425" bIns="91425" anchor="t" anchorCtr="0">
            <a:noAutofit/>
          </a:bodyPr>
          <a:lstStyle/>
          <a:p>
            <a:pPr marL="0" lvl="0" indent="457200" algn="l" rtl="0">
              <a:lnSpc>
                <a:spcPct val="150000"/>
              </a:lnSpc>
              <a:spcBef>
                <a:spcPts val="0"/>
              </a:spcBef>
              <a:spcAft>
                <a:spcPts val="0"/>
              </a:spcAft>
              <a:buNone/>
            </a:pPr>
            <a:r>
              <a:rPr lang="en" sz="1300">
                <a:latin typeface="Times New Roman"/>
                <a:ea typeface="Times New Roman"/>
                <a:cs typeface="Times New Roman"/>
                <a:sym typeface="Times New Roman"/>
              </a:rPr>
              <a:t>For this project, we have chosen to design a website. We are going to be designing a health insurance website. Many people who have ADHD need to get medication and most people will need to sign up for their own health insurance plan at some point and if websites are not designed with usability in mind, they can be confusing for people to navigate even if they do not have ADHD. </a:t>
            </a:r>
            <a:endParaRPr sz="1300">
              <a:latin typeface="Times New Roman"/>
              <a:ea typeface="Times New Roman"/>
              <a:cs typeface="Times New Roman"/>
              <a:sym typeface="Times New Roman"/>
            </a:endParaRPr>
          </a:p>
        </p:txBody>
      </p:sp>
      <p:pic>
        <p:nvPicPr>
          <p:cNvPr id="133" name="Google Shape;133;p19"/>
          <p:cNvPicPr preferRelativeResize="0"/>
          <p:nvPr/>
        </p:nvPicPr>
        <p:blipFill>
          <a:blip r:embed="rId3">
            <a:alphaModFix/>
          </a:blip>
          <a:stretch>
            <a:fillRect/>
          </a:stretch>
        </p:blipFill>
        <p:spPr>
          <a:xfrm>
            <a:off x="4953000" y="156149"/>
            <a:ext cx="2948749" cy="2117051"/>
          </a:xfrm>
          <a:prstGeom prst="rect">
            <a:avLst/>
          </a:prstGeom>
          <a:noFill/>
          <a:ln>
            <a:noFill/>
          </a:ln>
        </p:spPr>
      </p:pic>
      <p:pic>
        <p:nvPicPr>
          <p:cNvPr id="134" name="Google Shape;134;p19"/>
          <p:cNvPicPr preferRelativeResize="0"/>
          <p:nvPr/>
        </p:nvPicPr>
        <p:blipFill>
          <a:blip r:embed="rId4">
            <a:alphaModFix/>
          </a:blip>
          <a:stretch>
            <a:fillRect/>
          </a:stretch>
        </p:blipFill>
        <p:spPr>
          <a:xfrm>
            <a:off x="533875" y="3024400"/>
            <a:ext cx="2836100" cy="2031625"/>
          </a:xfrm>
          <a:prstGeom prst="rect">
            <a:avLst/>
          </a:prstGeom>
          <a:noFill/>
          <a:ln>
            <a:noFill/>
          </a:ln>
        </p:spPr>
      </p:pic>
      <p:sp>
        <p:nvSpPr>
          <p:cNvPr id="135" name="Google Shape;135;p19"/>
          <p:cNvSpPr txBox="1"/>
          <p:nvPr/>
        </p:nvSpPr>
        <p:spPr>
          <a:xfrm>
            <a:off x="3969900" y="2297375"/>
            <a:ext cx="4913400" cy="2236500"/>
          </a:xfrm>
          <a:prstGeom prst="rect">
            <a:avLst/>
          </a:prstGeom>
          <a:noFill/>
          <a:ln>
            <a:noFill/>
          </a:ln>
        </p:spPr>
        <p:txBody>
          <a:bodyPr spcFirstLastPara="1" wrap="square" lIns="91425" tIns="91425" rIns="91425" bIns="91425" anchor="t" anchorCtr="0">
            <a:noAutofit/>
          </a:bodyPr>
          <a:lstStyle/>
          <a:p>
            <a:pPr marL="0" marR="0" lvl="0" indent="457200" algn="l" rtl="0">
              <a:lnSpc>
                <a:spcPct val="150000"/>
              </a:lnSpc>
              <a:spcBef>
                <a:spcPts val="0"/>
              </a:spcBef>
              <a:spcAft>
                <a:spcPts val="0"/>
              </a:spcAft>
              <a:buNone/>
            </a:pPr>
            <a:r>
              <a:rPr lang="en" sz="1300">
                <a:latin typeface="Times New Roman"/>
                <a:ea typeface="Times New Roman"/>
                <a:cs typeface="Times New Roman"/>
                <a:sym typeface="Times New Roman"/>
              </a:rPr>
              <a:t>Our group is using people with ADHD (Attention Deficit Hyperactivity Disorder) as our underrepresented population.Signing up for health insurance is something that almost everyone will need to do at some point, and many insurance websites are confusing to use with multiple links leading to the same place on every page. This is designed to keep redirecting you to sign up links to keep you on the website. Unfortunately this process can be very confusing to use, and usability can be improved a lot. These types of problems are made significantly more confusing and distracting for people with ADHD.</a:t>
            </a:r>
            <a:endParaRPr sz="13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00500" y="-540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Prototype</a:t>
            </a:r>
            <a:endParaRPr>
              <a:solidFill>
                <a:srgbClr val="000000"/>
              </a:solidFill>
              <a:latin typeface="Arial"/>
              <a:ea typeface="Arial"/>
              <a:cs typeface="Arial"/>
              <a:sym typeface="Arial"/>
            </a:endParaRPr>
          </a:p>
        </p:txBody>
      </p:sp>
      <p:pic>
        <p:nvPicPr>
          <p:cNvPr id="161" name="Google Shape;161;p22"/>
          <p:cNvPicPr preferRelativeResize="0"/>
          <p:nvPr/>
        </p:nvPicPr>
        <p:blipFill>
          <a:blip r:embed="rId3">
            <a:alphaModFix/>
          </a:blip>
          <a:stretch>
            <a:fillRect/>
          </a:stretch>
        </p:blipFill>
        <p:spPr>
          <a:xfrm>
            <a:off x="267800" y="1077163"/>
            <a:ext cx="4304201" cy="3090188"/>
          </a:xfrm>
          <a:prstGeom prst="rect">
            <a:avLst/>
          </a:prstGeom>
          <a:noFill/>
          <a:ln>
            <a:noFill/>
          </a:ln>
        </p:spPr>
      </p:pic>
      <p:pic>
        <p:nvPicPr>
          <p:cNvPr id="162" name="Google Shape;162;p22"/>
          <p:cNvPicPr preferRelativeResize="0"/>
          <p:nvPr/>
        </p:nvPicPr>
        <p:blipFill>
          <a:blip r:embed="rId4">
            <a:alphaModFix/>
          </a:blip>
          <a:stretch>
            <a:fillRect/>
          </a:stretch>
        </p:blipFill>
        <p:spPr>
          <a:xfrm>
            <a:off x="4623150" y="1111164"/>
            <a:ext cx="2212735" cy="1581912"/>
          </a:xfrm>
          <a:prstGeom prst="rect">
            <a:avLst/>
          </a:prstGeom>
          <a:noFill/>
          <a:ln>
            <a:noFill/>
          </a:ln>
        </p:spPr>
      </p:pic>
      <p:pic>
        <p:nvPicPr>
          <p:cNvPr id="163" name="Google Shape;163;p22"/>
          <p:cNvPicPr preferRelativeResize="0"/>
          <p:nvPr/>
        </p:nvPicPr>
        <p:blipFill>
          <a:blip r:embed="rId5">
            <a:alphaModFix/>
          </a:blip>
          <a:stretch>
            <a:fillRect/>
          </a:stretch>
        </p:blipFill>
        <p:spPr>
          <a:xfrm>
            <a:off x="6861911" y="1106446"/>
            <a:ext cx="2211955" cy="1591056"/>
          </a:xfrm>
          <a:prstGeom prst="rect">
            <a:avLst/>
          </a:prstGeom>
          <a:noFill/>
          <a:ln>
            <a:noFill/>
          </a:ln>
        </p:spPr>
      </p:pic>
      <p:pic>
        <p:nvPicPr>
          <p:cNvPr id="164" name="Google Shape;164;p22"/>
          <p:cNvPicPr preferRelativeResize="0"/>
          <p:nvPr/>
        </p:nvPicPr>
        <p:blipFill>
          <a:blip r:embed="rId6">
            <a:alphaModFix/>
          </a:blip>
          <a:stretch>
            <a:fillRect/>
          </a:stretch>
        </p:blipFill>
        <p:spPr>
          <a:xfrm>
            <a:off x="5266625" y="2730200"/>
            <a:ext cx="3219924" cy="2316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
        <p:cNvGrpSpPr/>
        <p:nvPr/>
      </p:nvGrpSpPr>
      <p:grpSpPr>
        <a:xfrm>
          <a:off x="0" y="0"/>
          <a:ext cx="0" cy="0"/>
          <a:chOff x="0" y="0"/>
          <a:chExt cx="0" cy="0"/>
        </a:xfrm>
      </p:grpSpPr>
      <p:cxnSp>
        <p:nvCxnSpPr>
          <p:cNvPr id="169" name="Google Shape;169;p23"/>
          <p:cNvCxnSpPr/>
          <p:nvPr/>
        </p:nvCxnSpPr>
        <p:spPr>
          <a:xfrm>
            <a:off x="433425" y="3724283"/>
            <a:ext cx="3891000" cy="0"/>
          </a:xfrm>
          <a:prstGeom prst="straightConnector1">
            <a:avLst/>
          </a:prstGeom>
          <a:noFill/>
          <a:ln w="19050" cap="flat" cmpd="sng">
            <a:solidFill>
              <a:schemeClr val="lt2"/>
            </a:solidFill>
            <a:prstDash val="solid"/>
            <a:round/>
            <a:headEnd type="none" w="sm" len="sm"/>
            <a:tailEnd type="none" w="sm" len="sm"/>
          </a:ln>
        </p:spPr>
      </p:cxnSp>
      <p:cxnSp>
        <p:nvCxnSpPr>
          <p:cNvPr id="170" name="Google Shape;170;p23"/>
          <p:cNvCxnSpPr/>
          <p:nvPr/>
        </p:nvCxnSpPr>
        <p:spPr>
          <a:xfrm>
            <a:off x="4941300" y="3724283"/>
            <a:ext cx="3891000" cy="0"/>
          </a:xfrm>
          <a:prstGeom prst="straightConnector1">
            <a:avLst/>
          </a:prstGeom>
          <a:noFill/>
          <a:ln w="19050" cap="flat" cmpd="sng">
            <a:solidFill>
              <a:schemeClr val="lt2"/>
            </a:solidFill>
            <a:prstDash val="solid"/>
            <a:round/>
            <a:headEnd type="none" w="sm" len="sm"/>
            <a:tailEnd type="none" w="sm" len="sm"/>
          </a:ln>
        </p:spPr>
      </p:cxnSp>
      <p:sp>
        <p:nvSpPr>
          <p:cNvPr id="171" name="Google Shape;171;p23"/>
          <p:cNvSpPr txBox="1">
            <a:spLocks noGrp="1"/>
          </p:cNvSpPr>
          <p:nvPr>
            <p:ph type="body" idx="4294967295"/>
          </p:nvPr>
        </p:nvSpPr>
        <p:spPr>
          <a:xfrm>
            <a:off x="318850" y="3771900"/>
            <a:ext cx="3999900" cy="530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100" b="1">
                <a:solidFill>
                  <a:srgbClr val="3C78D8"/>
                </a:solidFill>
                <a:latin typeface="Arial"/>
                <a:ea typeface="Arial"/>
                <a:cs typeface="Arial"/>
                <a:sym typeface="Arial"/>
              </a:rPr>
              <a:t>Inkscape Interface Design</a:t>
            </a:r>
            <a:endParaRPr sz="2100" b="1">
              <a:solidFill>
                <a:srgbClr val="3C78D8"/>
              </a:solidFill>
              <a:latin typeface="Arial"/>
              <a:ea typeface="Arial"/>
              <a:cs typeface="Arial"/>
              <a:sym typeface="Arial"/>
            </a:endParaRPr>
          </a:p>
        </p:txBody>
      </p:sp>
      <p:sp>
        <p:nvSpPr>
          <p:cNvPr id="172" name="Google Shape;172;p23"/>
          <p:cNvSpPr txBox="1">
            <a:spLocks noGrp="1"/>
          </p:cNvSpPr>
          <p:nvPr>
            <p:ph type="body" idx="4294967295"/>
          </p:nvPr>
        </p:nvSpPr>
        <p:spPr>
          <a:xfrm>
            <a:off x="318844" y="4228050"/>
            <a:ext cx="3999900" cy="639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200">
                <a:solidFill>
                  <a:srgbClr val="000000"/>
                </a:solidFill>
                <a:latin typeface="Times New Roman"/>
                <a:ea typeface="Times New Roman"/>
                <a:cs typeface="Times New Roman"/>
                <a:sym typeface="Times New Roman"/>
              </a:rPr>
              <a:t>Redesign the interface of Inkscape by used Balsamiq within a 4-people group</a:t>
            </a:r>
            <a:endParaRPr sz="1200">
              <a:solidFill>
                <a:srgbClr val="000000"/>
              </a:solidFill>
              <a:latin typeface="Times New Roman"/>
              <a:ea typeface="Times New Roman"/>
              <a:cs typeface="Times New Roman"/>
              <a:sym typeface="Times New Roman"/>
            </a:endParaRPr>
          </a:p>
        </p:txBody>
      </p:sp>
      <p:sp>
        <p:nvSpPr>
          <p:cNvPr id="173" name="Google Shape;173;p23"/>
          <p:cNvSpPr txBox="1">
            <a:spLocks noGrp="1"/>
          </p:cNvSpPr>
          <p:nvPr>
            <p:ph type="body" idx="4294967295"/>
          </p:nvPr>
        </p:nvSpPr>
        <p:spPr>
          <a:xfrm>
            <a:off x="4797325" y="3771900"/>
            <a:ext cx="4364400" cy="5304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100" b="1">
                <a:solidFill>
                  <a:srgbClr val="3C78D8"/>
                </a:solidFill>
                <a:latin typeface="Arial"/>
                <a:ea typeface="Arial"/>
                <a:cs typeface="Arial"/>
                <a:sym typeface="Arial"/>
              </a:rPr>
              <a:t>Social Robot Annotation system</a:t>
            </a:r>
            <a:endParaRPr sz="2100" b="1">
              <a:solidFill>
                <a:srgbClr val="3C78D8"/>
              </a:solidFill>
              <a:latin typeface="Arial"/>
              <a:ea typeface="Arial"/>
              <a:cs typeface="Arial"/>
              <a:sym typeface="Arial"/>
            </a:endParaRPr>
          </a:p>
        </p:txBody>
      </p:sp>
      <p:sp>
        <p:nvSpPr>
          <p:cNvPr id="174" name="Google Shape;174;p23"/>
          <p:cNvSpPr txBox="1">
            <a:spLocks noGrp="1"/>
          </p:cNvSpPr>
          <p:nvPr>
            <p:ph type="body" idx="4294967295"/>
          </p:nvPr>
        </p:nvSpPr>
        <p:spPr>
          <a:xfrm>
            <a:off x="4825256" y="4228050"/>
            <a:ext cx="3999900" cy="6393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200">
                <a:solidFill>
                  <a:srgbClr val="000000"/>
                </a:solidFill>
              </a:rPr>
              <a:t>Build a web system help making annotations for social robot research</a:t>
            </a:r>
            <a:endParaRPr sz="1200">
              <a:solidFill>
                <a:srgbClr val="000000"/>
              </a:solidFill>
            </a:endParaRPr>
          </a:p>
        </p:txBody>
      </p:sp>
      <p:pic>
        <p:nvPicPr>
          <p:cNvPr id="175" name="Google Shape;175;p23"/>
          <p:cNvPicPr preferRelativeResize="0"/>
          <p:nvPr/>
        </p:nvPicPr>
        <p:blipFill>
          <a:blip r:embed="rId3">
            <a:alphaModFix/>
          </a:blip>
          <a:stretch>
            <a:fillRect/>
          </a:stretch>
        </p:blipFill>
        <p:spPr>
          <a:xfrm>
            <a:off x="425025" y="2499900"/>
            <a:ext cx="1851925" cy="1113174"/>
          </a:xfrm>
          <a:prstGeom prst="rect">
            <a:avLst/>
          </a:prstGeom>
          <a:noFill/>
          <a:ln>
            <a:noFill/>
          </a:ln>
        </p:spPr>
      </p:pic>
      <p:pic>
        <p:nvPicPr>
          <p:cNvPr id="176" name="Google Shape;176;p23"/>
          <p:cNvPicPr preferRelativeResize="0"/>
          <p:nvPr/>
        </p:nvPicPr>
        <p:blipFill>
          <a:blip r:embed="rId4">
            <a:alphaModFix/>
          </a:blip>
          <a:stretch>
            <a:fillRect/>
          </a:stretch>
        </p:blipFill>
        <p:spPr>
          <a:xfrm>
            <a:off x="425025" y="235015"/>
            <a:ext cx="3891002" cy="2188684"/>
          </a:xfrm>
          <a:prstGeom prst="rect">
            <a:avLst/>
          </a:prstGeom>
          <a:noFill/>
          <a:ln>
            <a:noFill/>
          </a:ln>
        </p:spPr>
      </p:pic>
      <p:pic>
        <p:nvPicPr>
          <p:cNvPr id="177" name="Google Shape;177;p23"/>
          <p:cNvPicPr preferRelativeResize="0"/>
          <p:nvPr/>
        </p:nvPicPr>
        <p:blipFill>
          <a:blip r:embed="rId5">
            <a:alphaModFix/>
          </a:blip>
          <a:stretch>
            <a:fillRect/>
          </a:stretch>
        </p:blipFill>
        <p:spPr>
          <a:xfrm>
            <a:off x="2768875" y="2517400"/>
            <a:ext cx="1359493" cy="1113174"/>
          </a:xfrm>
          <a:prstGeom prst="rect">
            <a:avLst/>
          </a:prstGeom>
          <a:noFill/>
          <a:ln>
            <a:noFill/>
          </a:ln>
        </p:spPr>
      </p:pic>
      <p:pic>
        <p:nvPicPr>
          <p:cNvPr id="178" name="Google Shape;178;p23"/>
          <p:cNvPicPr preferRelativeResize="0"/>
          <p:nvPr/>
        </p:nvPicPr>
        <p:blipFill>
          <a:blip r:embed="rId6">
            <a:alphaModFix/>
          </a:blip>
          <a:stretch>
            <a:fillRect/>
          </a:stretch>
        </p:blipFill>
        <p:spPr>
          <a:xfrm>
            <a:off x="4907488" y="1011625"/>
            <a:ext cx="3835427" cy="1947076"/>
          </a:xfrm>
          <a:prstGeom prst="rect">
            <a:avLst/>
          </a:prstGeom>
          <a:noFill/>
          <a:ln>
            <a:noFill/>
          </a:ln>
        </p:spPr>
      </p:pic>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586</Words>
  <Application>Microsoft Macintosh PowerPoint</Application>
  <PresentationFormat>On-screen Show (16:9)</PresentationFormat>
  <Paragraphs>33</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Oswald</vt:lpstr>
      <vt:lpstr>Caveat</vt:lpstr>
      <vt:lpstr>Open Sans</vt:lpstr>
      <vt:lpstr>Times New Roman</vt:lpstr>
      <vt:lpstr>Economica</vt:lpstr>
      <vt:lpstr>Luxe</vt:lpstr>
      <vt:lpstr>Jiaji Sun</vt:lpstr>
      <vt:lpstr>S♮und ⏯stacked</vt:lpstr>
      <vt:lpstr>WHAT</vt:lpstr>
      <vt:lpstr>Health Insurance Website</vt:lpstr>
      <vt:lpstr>WHAT</vt:lpstr>
      <vt:lpstr>Prototype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Jiaji Sun</dc:title>
  <cp:lastModifiedBy>Sun, Jiaji</cp:lastModifiedBy>
  <cp:revision>2</cp:revision>
  <dcterms:modified xsi:type="dcterms:W3CDTF">2021-09-14T21:05:01Z</dcterms:modified>
</cp:coreProperties>
</file>